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92" r:id="rId3"/>
    <p:sldId id="256" r:id="rId4"/>
    <p:sldId id="299" r:id="rId5"/>
    <p:sldId id="300" r:id="rId6"/>
    <p:sldId id="276" r:id="rId7"/>
    <p:sldId id="289" r:id="rId8"/>
    <p:sldId id="304" r:id="rId9"/>
    <p:sldId id="305" r:id="rId10"/>
    <p:sldId id="296" r:id="rId11"/>
    <p:sldId id="295" r:id="rId12"/>
    <p:sldId id="297" r:id="rId13"/>
    <p:sldId id="298" r:id="rId14"/>
    <p:sldId id="258" r:id="rId15"/>
    <p:sldId id="302" r:id="rId16"/>
    <p:sldId id="303" r:id="rId17"/>
    <p:sldId id="306" r:id="rId18"/>
    <p:sldId id="301" r:id="rId19"/>
  </p:sldIdLst>
  <p:sldSz cx="9144000" cy="6858000" type="screen4x3"/>
  <p:notesSz cx="6881813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33"/>
    <a:srgbClr val="DEA900"/>
    <a:srgbClr val="990033"/>
    <a:srgbClr val="CC9B00"/>
    <a:srgbClr val="CF2F46"/>
    <a:srgbClr val="FFF3D1"/>
    <a:srgbClr val="BF504D"/>
    <a:srgbClr val="FDBBDC"/>
    <a:srgbClr val="C70F29"/>
    <a:srgbClr val="F35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108" d="100"/>
          <a:sy n="108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DEA9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'zonas ajustado'!$E$8:$E$15</c:f>
              <c:strCache>
                <c:ptCount val="8"/>
                <c:pt idx="0">
                  <c:v> Z1 Pie de la Cuesta </c:v>
                </c:pt>
                <c:pt idx="1">
                  <c:v> Z2 Anfiteatro A </c:v>
                </c:pt>
                <c:pt idx="2">
                  <c:v> Z3 Anfiteatro B </c:v>
                </c:pt>
                <c:pt idx="3">
                  <c:v> Z4 Anfiteatro C </c:v>
                </c:pt>
                <c:pt idx="4">
                  <c:v> Z5 Cima Libertad </c:v>
                </c:pt>
                <c:pt idx="5">
                  <c:v> Z6 Zapata </c:v>
                </c:pt>
                <c:pt idx="6">
                  <c:v> Z7 Renacimiento </c:v>
                </c:pt>
                <c:pt idx="7">
                  <c:v> Z8 Cayaco La Poza</c:v>
                </c:pt>
              </c:strCache>
            </c:strRef>
          </c:cat>
          <c:val>
            <c:numRef>
              <c:f>'zonas ajustado'!$F$8:$F$15</c:f>
              <c:numCache>
                <c:formatCode>#,##0.00,,</c:formatCode>
                <c:ptCount val="8"/>
                <c:pt idx="0">
                  <c:v>53256662.856209479</c:v>
                </c:pt>
                <c:pt idx="1">
                  <c:v>75897725.404512197</c:v>
                </c:pt>
                <c:pt idx="2">
                  <c:v>43856292.653003216</c:v>
                </c:pt>
                <c:pt idx="3">
                  <c:v>48534969.183956094</c:v>
                </c:pt>
                <c:pt idx="4">
                  <c:v>38746904.491988093</c:v>
                </c:pt>
                <c:pt idx="5">
                  <c:v>104248154.24497078</c:v>
                </c:pt>
                <c:pt idx="6">
                  <c:v>42190807.695185997</c:v>
                </c:pt>
                <c:pt idx="7">
                  <c:v>46320809.994724818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6-4671-A94E-7650596A5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66352672"/>
        <c:axId val="-1966355392"/>
        <c:axId val="0"/>
      </c:bar3DChart>
      <c:catAx>
        <c:axId val="-196635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MX"/>
          </a:p>
        </c:txPr>
        <c:crossAx val="-1966355392"/>
        <c:crosses val="autoZero"/>
        <c:auto val="1"/>
        <c:lblAlgn val="ctr"/>
        <c:lblOffset val="100"/>
        <c:noMultiLvlLbl val="0"/>
      </c:catAx>
      <c:valAx>
        <c:axId val="-1966355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6635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9A003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'zonas ajustado'!$E$19:$E$22</c:f>
              <c:strCache>
                <c:ptCount val="4"/>
                <c:pt idx="0">
                  <c:v> R1 Xaltianguis </c:v>
                </c:pt>
                <c:pt idx="1">
                  <c:v> R2 Bienes Comunales </c:v>
                </c:pt>
                <c:pt idx="2">
                  <c:v> R3 Lagunar </c:v>
                </c:pt>
                <c:pt idx="3">
                  <c:v> R4 Paso Texca </c:v>
                </c:pt>
              </c:strCache>
            </c:strRef>
          </c:cat>
          <c:val>
            <c:numRef>
              <c:f>'zonas ajustado'!$F$19:$F$22</c:f>
              <c:numCache>
                <c:formatCode>#,##0.00,,</c:formatCode>
                <c:ptCount val="4"/>
                <c:pt idx="0">
                  <c:v>42092577.836611517</c:v>
                </c:pt>
                <c:pt idx="1">
                  <c:v>83743552.746856242</c:v>
                </c:pt>
                <c:pt idx="2">
                  <c:v>49967349.917391218</c:v>
                </c:pt>
                <c:pt idx="3">
                  <c:v>31621245.347218949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9-4EFD-B3C5-1D959E3D7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66345600"/>
        <c:axId val="-2126001648"/>
        <c:axId val="0"/>
      </c:bar3DChart>
      <c:catAx>
        <c:axId val="-1966345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MX"/>
          </a:p>
        </c:txPr>
        <c:crossAx val="-2126001648"/>
        <c:crosses val="autoZero"/>
        <c:auto val="1"/>
        <c:lblAlgn val="ctr"/>
        <c:lblOffset val="100"/>
        <c:noMultiLvlLbl val="0"/>
      </c:catAx>
      <c:valAx>
        <c:axId val="-2126001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6634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B4F737-7968-4565-B55C-8A770996870F}" type="datetimeFigureOut">
              <a:rPr lang="es-MX" smtClean="0"/>
              <a:t>26/03/2021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5DFFC8-1C9F-42E4-8F90-E7F197F6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259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FFC8-1C9F-42E4-8F90-E7F197F61AFD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086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FFC8-1C9F-42E4-8F90-E7F197F61AFD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849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FFC8-1C9F-42E4-8F90-E7F197F61AFD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844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3501-6CE7-4A67-B7D0-6B5EF859B909}" type="datetime1">
              <a:rPr lang="es-MX" smtClean="0"/>
              <a:t>26/03/2021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EB06-AAD9-4C90-A05C-727874B97B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24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7AC2-7DBB-499D-B12B-016A038C516C}" type="datetime1">
              <a:rPr lang="es-MX" smtClean="0"/>
              <a:t>26/03/2021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EB06-AAD9-4C90-A05C-727874B97B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063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A5BD-7CE1-4E12-9ED0-E0A358D2E558}" type="datetime1">
              <a:rPr lang="es-MX" smtClean="0"/>
              <a:t>26/03/2021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EB06-AAD9-4C90-A05C-727874B97B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830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E1B1-89A6-41A8-8DA7-04CBEA37FA53}" type="datetime1">
              <a:rPr lang="es-MX" smtClean="0"/>
              <a:t>26/03/2021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EB06-AAD9-4C90-A05C-727874B97B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494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672E-0838-4EC2-8556-7DC45A656F89}" type="datetime1">
              <a:rPr lang="es-MX" smtClean="0"/>
              <a:t>26/03/2021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EB06-AAD9-4C90-A05C-727874B97B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990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287B-449C-4E3F-9611-865C23D889A8}" type="datetime1">
              <a:rPr lang="es-MX" smtClean="0"/>
              <a:t>26/03/2021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EB06-AAD9-4C90-A05C-727874B97B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612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077D-CBEB-4475-8E6A-39DFDEC4F5A2}" type="datetime1">
              <a:rPr lang="es-MX" smtClean="0"/>
              <a:t>26/03/2021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EB06-AAD9-4C90-A05C-727874B97B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100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619F-2C8E-4CA9-911E-EF8D4A122EFD}" type="datetime1">
              <a:rPr lang="es-MX" smtClean="0"/>
              <a:t>26/03/2021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EB06-AAD9-4C90-A05C-727874B97B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10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2E25-DCA7-4BF4-B546-0AAE7899C42A}" type="datetime1">
              <a:rPr lang="es-MX" smtClean="0"/>
              <a:t>26/03/2021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EB06-AAD9-4C90-A05C-727874B97B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737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805F-C717-4297-A436-83A0BD16D151}" type="datetime1">
              <a:rPr lang="es-MX" smtClean="0"/>
              <a:t>26/03/2021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EB06-AAD9-4C90-A05C-727874B97B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295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221F-63A9-40CA-8640-0213C0DC5B01}" type="datetime1">
              <a:rPr lang="es-MX" smtClean="0"/>
              <a:t>26/03/2021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EB06-AAD9-4C90-A05C-727874B97B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63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FA343-08EF-4645-949B-416EB23BB701}" type="datetime1">
              <a:rPr lang="es-MX" smtClean="0"/>
              <a:t>26/03/2021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BEB06-AAD9-4C90-A05C-727874B97B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772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chart" Target="../charts/chart1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08720"/>
            <a:ext cx="3924941" cy="133804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668344" y="621166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03/16/21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758486" y="2852936"/>
            <a:ext cx="5976664" cy="1568894"/>
            <a:chOff x="1542462" y="3501008"/>
            <a:chExt cx="5976664" cy="156889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l="33468" t="38233" r="33851" b="47067"/>
            <a:stretch/>
          </p:blipFill>
          <p:spPr>
            <a:xfrm>
              <a:off x="1542462" y="3557734"/>
              <a:ext cx="5976664" cy="1512168"/>
            </a:xfrm>
            <a:prstGeom prst="rect">
              <a:avLst/>
            </a:prstGeom>
          </p:spPr>
        </p:pic>
        <p:sp>
          <p:nvSpPr>
            <p:cNvPr id="8" name="7 Rectángulo"/>
            <p:cNvSpPr/>
            <p:nvPr/>
          </p:nvSpPr>
          <p:spPr>
            <a:xfrm>
              <a:off x="3054630" y="4515904"/>
              <a:ext cx="446449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defRPr sz="1000"/>
              </a:pPr>
              <a:r>
                <a:rPr lang="es-MX" sz="1500" b="1" kern="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Comité de Planeación para el Desarrollo del Municipio</a:t>
              </a:r>
            </a:p>
            <a:p>
              <a:pPr lvl="0" algn="ctr" rtl="1">
                <a:defRPr sz="1000"/>
              </a:pPr>
              <a:endParaRPr lang="es-MX" sz="1500" b="1" kern="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/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6804248" y="3501008"/>
              <a:ext cx="28803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6" name="Rectángulo 5"/>
          <p:cNvSpPr/>
          <p:nvPr/>
        </p:nvSpPr>
        <p:spPr>
          <a:xfrm>
            <a:off x="6120916" y="4161395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58027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92696"/>
            <a:ext cx="3379578" cy="115212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83568" y="2758710"/>
            <a:ext cx="8003813" cy="1384995"/>
          </a:xfrm>
          <a:prstGeom prst="rect">
            <a:avLst/>
          </a:prstGeom>
          <a:solidFill>
            <a:srgbClr val="9A0033"/>
          </a:solidFill>
        </p:spPr>
        <p:txBody>
          <a:bodyPr wrap="square">
            <a:spAutoFit/>
          </a:bodyPr>
          <a:lstStyle/>
          <a:p>
            <a:pPr marL="179705" algn="ctr"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Programa de Obras y Acciones del Fondo de Aportaciones para la Infraestructura Social FAIS 2021</a:t>
            </a:r>
            <a:endParaRPr lang="es-MX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0" y="6575847"/>
            <a:ext cx="9144000" cy="3000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135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6442587"/>
            <a:ext cx="9144000" cy="951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2208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559998" cy="64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6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2114" cy="65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88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247"/>
            <a:ext cx="8945438" cy="67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8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376"/>
            <a:ext cx="8497515" cy="64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6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3478437" y="4005064"/>
            <a:ext cx="5525744" cy="823455"/>
            <a:chOff x="3478437" y="4077073"/>
            <a:chExt cx="5525744" cy="823455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37475">
              <a:off x="7688306" y="4377224"/>
              <a:ext cx="642483" cy="523304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780" y="4077073"/>
              <a:ext cx="416401" cy="809998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4963" y="4430939"/>
              <a:ext cx="425120" cy="415879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437" y="4355746"/>
              <a:ext cx="529926" cy="51628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309" y="4436623"/>
              <a:ext cx="683127" cy="354534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706" y="4336354"/>
              <a:ext cx="526805" cy="527365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318" y="4328283"/>
              <a:ext cx="592658" cy="535436"/>
            </a:xfrm>
            <a:prstGeom prst="rect">
              <a:avLst/>
            </a:prstGeom>
          </p:spPr>
        </p:pic>
      </p:grpSp>
      <p:sp>
        <p:nvSpPr>
          <p:cNvPr id="6" name="CuadroTexto 5"/>
          <p:cNvSpPr txBox="1"/>
          <p:nvPr/>
        </p:nvSpPr>
        <p:spPr>
          <a:xfrm>
            <a:off x="0" y="6499"/>
            <a:ext cx="4211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990033"/>
                </a:solidFill>
              </a:rPr>
              <a:t>Distribución del recurso </a:t>
            </a:r>
          </a:p>
          <a:p>
            <a:pPr algn="ctr"/>
            <a:r>
              <a:rPr lang="es-MX" sz="2000" b="1" dirty="0">
                <a:solidFill>
                  <a:srgbClr val="990033"/>
                </a:solidFill>
              </a:rPr>
              <a:t>Zonas de Atención Prioritaria</a:t>
            </a:r>
          </a:p>
          <a:p>
            <a:pPr algn="ctr"/>
            <a:r>
              <a:rPr lang="es-MX" sz="2000" b="1" dirty="0">
                <a:solidFill>
                  <a:srgbClr val="990033"/>
                </a:solidFill>
              </a:rPr>
              <a:t> (</a:t>
            </a:r>
            <a:r>
              <a:rPr lang="es-MX" b="1" i="1" dirty="0">
                <a:solidFill>
                  <a:srgbClr val="990033"/>
                </a:solidFill>
              </a:rPr>
              <a:t>millones de pesos)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t="18131" r="26972" b="11938"/>
          <a:stretch/>
        </p:blipFill>
        <p:spPr>
          <a:xfrm>
            <a:off x="4346426" y="6499"/>
            <a:ext cx="4788024" cy="3638525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5496" y="4365104"/>
            <a:ext cx="3276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Cifras en millones de pesos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415754"/>
              </p:ext>
            </p:extLst>
          </p:nvPr>
        </p:nvGraphicFramePr>
        <p:xfrm>
          <a:off x="15752" y="4903787"/>
          <a:ext cx="9118697" cy="1837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7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7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75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4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AREA URBANA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453.05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55.18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93.39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23.19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26.50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225.74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1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Z1 Pie de la Cuesta </a:t>
                      </a:r>
                      <a:endParaRPr lang="es-MX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53.26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5.76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34.50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1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Z2 Anfiteatro A </a:t>
                      </a:r>
                      <a:endParaRPr lang="es-MX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75.90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8.90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19.19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22.69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8.35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1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Z3 Anfiteatro B </a:t>
                      </a:r>
                      <a:endParaRPr lang="es-MX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43.86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4.71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8.22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3.94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5.78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1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Z4 Anfiteatro C </a:t>
                      </a:r>
                      <a:endParaRPr lang="es-MX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48.53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6.28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11.68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20.82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7.87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1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Z5 Cima Libertad </a:t>
                      </a:r>
                      <a:endParaRPr lang="es-MX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38.75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4.71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8.46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21.69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1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Z6 Zapata </a:t>
                      </a:r>
                      <a:endParaRPr lang="es-MX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104.25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10.47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11.32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57.64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1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Z7 Renacimiento </a:t>
                      </a:r>
                      <a:endParaRPr lang="es-MX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42.18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8.58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22.99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1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Z8 Cayaco la poza </a:t>
                      </a:r>
                      <a:endParaRPr lang="es-MX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46.32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7.78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10.43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24.21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25" name="Conector recto 24"/>
          <p:cNvCxnSpPr/>
          <p:nvPr/>
        </p:nvCxnSpPr>
        <p:spPr>
          <a:xfrm>
            <a:off x="35496" y="3861048"/>
            <a:ext cx="907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086066"/>
              </p:ext>
            </p:extLst>
          </p:nvPr>
        </p:nvGraphicFramePr>
        <p:xfrm>
          <a:off x="611560" y="1196752"/>
          <a:ext cx="3995936" cy="236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816191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23528" y="116632"/>
            <a:ext cx="338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Distribución del recurso </a:t>
            </a:r>
          </a:p>
          <a:p>
            <a:pPr algn="ctr"/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Área Rural</a:t>
            </a:r>
          </a:p>
          <a:p>
            <a:pPr algn="ctr"/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(cifras en m</a:t>
            </a:r>
            <a:r>
              <a:rPr lang="es-MX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illones de pesos)</a:t>
            </a:r>
          </a:p>
          <a:p>
            <a:pPr algn="ctr"/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22700" r="29716" b="9900"/>
          <a:stretch/>
        </p:blipFill>
        <p:spPr>
          <a:xfrm>
            <a:off x="4183858" y="332656"/>
            <a:ext cx="4750780" cy="396044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-399537" y="486916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Cifras en millones de pesos</a:t>
            </a:r>
            <a:endParaRPr lang="es-MX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4" y="4653136"/>
            <a:ext cx="416401" cy="80999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89" y="4894976"/>
            <a:ext cx="529926" cy="51628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4739215" y="4869160"/>
            <a:ext cx="3170083" cy="572245"/>
            <a:chOff x="5174149" y="5145691"/>
            <a:chExt cx="3170083" cy="572245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37475">
              <a:off x="7701749" y="5194632"/>
              <a:ext cx="642483" cy="523304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406" y="5248347"/>
              <a:ext cx="425120" cy="415879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149" y="5153762"/>
              <a:ext cx="526805" cy="527365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761" y="5145691"/>
              <a:ext cx="592658" cy="535436"/>
            </a:xfrm>
            <a:prstGeom prst="rect">
              <a:avLst/>
            </a:prstGeom>
          </p:spPr>
        </p:pic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642615"/>
              </p:ext>
            </p:extLst>
          </p:nvPr>
        </p:nvGraphicFramePr>
        <p:xfrm>
          <a:off x="107504" y="5589240"/>
          <a:ext cx="8701918" cy="1095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3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85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AREA RURAL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207.42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22.85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37.10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6.28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19.90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119.99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1.30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R1 Xaltianguis 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42.09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3.15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6.51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1.40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10.40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20.21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0.42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R2 Bienes Comunales 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83.74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10.62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10.62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2.49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3.90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55.92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0.20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R3 Lagunar 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49.97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4.13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11.68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1.15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4.20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28.34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0.47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R4 Paso Texca 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31.62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4.96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8.30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1.24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1.40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15.52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0.21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8" name="Conector recto 27"/>
          <p:cNvCxnSpPr/>
          <p:nvPr/>
        </p:nvCxnSpPr>
        <p:spPr>
          <a:xfrm>
            <a:off x="0" y="4437112"/>
            <a:ext cx="91344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391252"/>
              </p:ext>
            </p:extLst>
          </p:nvPr>
        </p:nvGraphicFramePr>
        <p:xfrm>
          <a:off x="107504" y="1700808"/>
          <a:ext cx="374441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917879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1812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99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87724" y="2793965"/>
            <a:ext cx="496855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Secretaría de Planeación y Desarrollo Económico</a:t>
            </a:r>
          </a:p>
          <a:p>
            <a:pPr algn="ctr"/>
            <a:r>
              <a:rPr lang="es-MX" dirty="0"/>
              <a:t>sepladeoficial@gmail.com </a:t>
            </a:r>
          </a:p>
          <a:p>
            <a:pPr algn="ctr"/>
            <a:r>
              <a:rPr lang="es-MX" dirty="0"/>
              <a:t>Tel. 4 40 70 08</a:t>
            </a:r>
          </a:p>
          <a:p>
            <a:pPr algn="ctr"/>
            <a:r>
              <a:rPr lang="es-MX" dirty="0"/>
              <a:t>Ext. 6614, 6538 y 6585</a:t>
            </a:r>
          </a:p>
          <a:p>
            <a:pPr algn="ctr"/>
            <a:endParaRPr lang="es-MX" dirty="0"/>
          </a:p>
          <a:p>
            <a:pPr algn="ctr"/>
            <a:r>
              <a:rPr lang="es-MX" sz="1400" dirty="0"/>
              <a:t>Dirección de Planeación</a:t>
            </a:r>
          </a:p>
          <a:p>
            <a:pPr algn="ctr"/>
            <a:r>
              <a:rPr lang="es-MX" sz="1400" dirty="0"/>
              <a:t> dirplan2012@gmail.com </a:t>
            </a:r>
          </a:p>
          <a:p>
            <a:pPr algn="ctr"/>
            <a:r>
              <a:rPr lang="es-MX" sz="1400" dirty="0"/>
              <a:t>Tel. 4 40 71 93</a:t>
            </a:r>
          </a:p>
          <a:p>
            <a:pPr algn="ctr"/>
            <a:r>
              <a:rPr lang="es-MX" sz="1400" dirty="0"/>
              <a:t> Ext. 6610, 6560, 6549 y 6553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5385" y="6350169"/>
            <a:ext cx="9144000" cy="3000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1350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4388" y="6255066"/>
            <a:ext cx="9144000" cy="951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096" y="1395541"/>
            <a:ext cx="3221808" cy="109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4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5576" y="908720"/>
            <a:ext cx="8003813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>
              <a:spcAft>
                <a:spcPts val="600"/>
              </a:spcAft>
            </a:pP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Programa</a:t>
            </a:r>
          </a:p>
          <a:p>
            <a:pPr marL="179705" algn="ctr">
              <a:spcAft>
                <a:spcPts val="600"/>
              </a:spcAft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Pase de lista y confirmación de Quorum</a:t>
            </a:r>
            <a:endParaRPr lang="es-MX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Presentación de Orden del día para su aprobación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s-ES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Orden del día</a:t>
            </a:r>
          </a:p>
          <a:p>
            <a:pPr marL="717550" indent="-3587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Sustitución y toma de protesta al Secretario Técnico del </a:t>
            </a:r>
            <a:r>
              <a:rPr lang="es-ES" sz="1600" dirty="0"/>
              <a:t>COPLADEMUN</a:t>
            </a:r>
          </a:p>
          <a:p>
            <a:pPr marL="717550" indent="-3587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Presentación y análisis del Programa de Inversión FAIS 2020 e Informe de los Rendimientos Financieros</a:t>
            </a:r>
          </a:p>
          <a:p>
            <a:pPr marL="717550" indent="-3587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Presentación, exposición, análisis y en su caso aprobación del Programa de Inversión 2021</a:t>
            </a:r>
            <a:endParaRPr lang="es-MX" dirty="0"/>
          </a:p>
          <a:p>
            <a:pPr marL="717550" lvl="0" indent="-3587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Asuntos generales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64388" y="6255066"/>
            <a:ext cx="9144000" cy="951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385" y="6350169"/>
            <a:ext cx="9144000" cy="3000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1350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94889"/>
            <a:ext cx="1921834" cy="6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8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92696"/>
            <a:ext cx="4176464" cy="142379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14109" y="2531405"/>
            <a:ext cx="8003813" cy="2908489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179705" algn="ctr">
              <a:spcAft>
                <a:spcPts val="600"/>
              </a:spcAft>
            </a:pPr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Programa de Obras y Acciones del Fondo de Aportaciones para la Infraestructura Social FAIS 2020</a:t>
            </a:r>
          </a:p>
          <a:p>
            <a:pPr marL="179705" algn="ctr">
              <a:spcAft>
                <a:spcPts val="600"/>
              </a:spcAft>
            </a:pPr>
            <a:endParaRPr lang="es-E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9705" algn="ctr">
              <a:spcAft>
                <a:spcPts val="600"/>
              </a:spcAft>
            </a:pPr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-Cierre del ejercicio fiscal-</a:t>
            </a:r>
          </a:p>
          <a:p>
            <a:pPr marL="179705" algn="ctr">
              <a:spcAft>
                <a:spcPts val="600"/>
              </a:spcAft>
            </a:pP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0" y="6557918"/>
            <a:ext cx="9144000" cy="3000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135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6442587"/>
            <a:ext cx="9144000" cy="951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7217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5" t="11071" r="11615" b="14557"/>
          <a:stretch/>
        </p:blipFill>
        <p:spPr>
          <a:xfrm>
            <a:off x="852307" y="804975"/>
            <a:ext cx="1584176" cy="1584176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1475656" y="2903907"/>
            <a:ext cx="1080120" cy="3261397"/>
            <a:chOff x="915870" y="2375591"/>
            <a:chExt cx="1080120" cy="3299927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8" t="47465" r="68900" b="41987"/>
            <a:stretch/>
          </p:blipFill>
          <p:spPr>
            <a:xfrm>
              <a:off x="1221487" y="2375591"/>
              <a:ext cx="576064" cy="72008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16" r="74083" b="20891"/>
            <a:stretch/>
          </p:blipFill>
          <p:spPr>
            <a:xfrm>
              <a:off x="915870" y="5027446"/>
              <a:ext cx="1080120" cy="648072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84" t="50630" r="49893" b="41986"/>
            <a:stretch/>
          </p:blipFill>
          <p:spPr>
            <a:xfrm>
              <a:off x="1137575" y="3141171"/>
              <a:ext cx="576064" cy="50405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69616" r="53349" b="20891"/>
            <a:stretch/>
          </p:blipFill>
          <p:spPr>
            <a:xfrm>
              <a:off x="1149479" y="3731625"/>
              <a:ext cx="648072" cy="530241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34" t="56958" r="34850" b="32744"/>
            <a:stretch/>
          </p:blipFill>
          <p:spPr>
            <a:xfrm>
              <a:off x="1178460" y="4293137"/>
              <a:ext cx="554940" cy="703038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971600" y="26064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financiados con Rendimientos Financieros del FAIS 2020 corte 30 de noviembre 2020</a:t>
            </a: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945664"/>
              </p:ext>
            </p:extLst>
          </p:nvPr>
        </p:nvGraphicFramePr>
        <p:xfrm>
          <a:off x="2663788" y="2276872"/>
          <a:ext cx="5508611" cy="4194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Millones de pesos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16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FAIS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Rendimientos</a:t>
                      </a:r>
                      <a:r>
                        <a:rPr lang="es-MX" sz="1400" b="1" baseline="0" dirty="0">
                          <a:solidFill>
                            <a:schemeClr val="bg1"/>
                          </a:solidFill>
                        </a:rPr>
                        <a:t> Financieros</a:t>
                      </a:r>
                      <a:endParaRPr lang="es-MX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2,500,000.00</a:t>
                      </a:r>
                    </a:p>
                  </a:txBody>
                  <a:tcPr marL="0" marR="0" marT="0" marB="0" anchor="ctr"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2,000,000.00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500,000.00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4,359,662.00</a:t>
                      </a:r>
                    </a:p>
                  </a:txBody>
                  <a:tcPr marL="0" marR="0" marT="0" marB="0" anchor="ctr"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4,359,662.00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2,050,000.00</a:t>
                      </a:r>
                    </a:p>
                  </a:txBody>
                  <a:tcPr marL="0" marR="0" marT="0" marB="0" anchor="ctr"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2,050,000.00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2,000,000.00</a:t>
                      </a:r>
                    </a:p>
                  </a:txBody>
                  <a:tcPr marL="0" marR="0" marT="0" marB="0" anchor="ctr"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2,000,000.00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10,842,545.91</a:t>
                      </a:r>
                    </a:p>
                  </a:txBody>
                  <a:tcPr marL="0" marR="0" marT="0" marB="0" anchor="ctr"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7,467,545.91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3,375,000.00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9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21,752,207.91</a:t>
                      </a:r>
                    </a:p>
                  </a:txBody>
                  <a:tcPr marL="0" marR="0" marT="0" marB="0" anchor="ctr"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9,467,545.91</a:t>
                      </a:r>
                    </a:p>
                  </a:txBody>
                  <a:tcPr marL="0" marR="0" marT="0" marB="0" anchor="ctr"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12,284,662.00</a:t>
                      </a:r>
                    </a:p>
                  </a:txBody>
                  <a:tcPr marL="0" marR="0" marT="0" marB="0" anchor="ctr">
                    <a:solidFill>
                      <a:srgbClr val="CC9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AutoShape 2" descr="Fondo Mutuo, Rendimiento Financiero, Informe Estadístico, Aumento De  Ingresos, Retorno De La Inversión, Consolidación Financiera, Planificación  Presupuestaria, Concepto De Crecimiento De Ingresos, Icono Plano De Vector  Ilustraciones Vectoriales, Clip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" name="CuadroTexto 21"/>
          <p:cNvSpPr txBox="1"/>
          <p:nvPr/>
        </p:nvSpPr>
        <p:spPr>
          <a:xfrm>
            <a:off x="2386506" y="1781244"/>
            <a:ext cx="279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CC9B00"/>
                </a:solidFill>
              </a:rPr>
              <a:t>$12,289,780.75</a:t>
            </a:r>
          </a:p>
        </p:txBody>
      </p:sp>
      <p:sp>
        <p:nvSpPr>
          <p:cNvPr id="23" name="Elipse 22"/>
          <p:cNvSpPr/>
          <p:nvPr/>
        </p:nvSpPr>
        <p:spPr>
          <a:xfrm>
            <a:off x="6372200" y="5845051"/>
            <a:ext cx="1512168" cy="720080"/>
          </a:xfrm>
          <a:prstGeom prst="ellipse">
            <a:avLst/>
          </a:prstGeom>
          <a:noFill/>
          <a:ln>
            <a:solidFill>
              <a:srgbClr val="9A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2416267" y="1154084"/>
            <a:ext cx="528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$ 703,352,286.00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Techo presupuestal asignado al municipio.</a:t>
            </a:r>
          </a:p>
        </p:txBody>
      </p:sp>
    </p:spTree>
    <p:extLst>
      <p:ext uri="{BB962C8B-B14F-4D97-AF65-F5344CB8AC3E}">
        <p14:creationId xmlns:p14="http://schemas.microsoft.com/office/powerpoint/2010/main" val="205242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009560"/>
              </p:ext>
            </p:extLst>
          </p:nvPr>
        </p:nvGraphicFramePr>
        <p:xfrm>
          <a:off x="611560" y="692696"/>
          <a:ext cx="8280923" cy="6048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4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2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2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bg1"/>
                          </a:solidFill>
                          <a:effectLst/>
                        </a:rPr>
                        <a:t>No. </a:t>
                      </a:r>
                      <a:r>
                        <a:rPr lang="es-MX" sz="1000" dirty="0" err="1">
                          <a:solidFill>
                            <a:schemeClr val="bg1"/>
                          </a:solidFill>
                          <a:effectLst/>
                        </a:rPr>
                        <a:t>Prog</a:t>
                      </a:r>
                      <a:r>
                        <a:rPr lang="es-MX" sz="10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s-MX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A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bg1"/>
                          </a:solidFill>
                          <a:effectLst/>
                        </a:rPr>
                        <a:t>Folio SIIPSO</a:t>
                      </a:r>
                      <a:endParaRPr lang="es-MX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A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bg1"/>
                          </a:solidFill>
                          <a:effectLst/>
                        </a:rPr>
                        <a:t>Descripción del proyecto</a:t>
                      </a:r>
                      <a:endParaRPr lang="es-MX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A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bg1"/>
                          </a:solidFill>
                          <a:effectLst/>
                        </a:rPr>
                        <a:t>Nombre de la colonia o localidad </a:t>
                      </a:r>
                      <a:endParaRPr lang="es-MX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A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bg1"/>
                          </a:solidFill>
                          <a:effectLst/>
                        </a:rPr>
                        <a:t>Monto total</a:t>
                      </a:r>
                      <a:endParaRPr lang="es-MX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A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bg1"/>
                          </a:solidFill>
                          <a:effectLst/>
                        </a:rPr>
                        <a:t>Inversión FAIS</a:t>
                      </a:r>
                      <a:endParaRPr lang="es-MX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A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bg1"/>
                          </a:solidFill>
                          <a:effectLst/>
                        </a:rPr>
                        <a:t>Rendimientos financieros</a:t>
                      </a:r>
                      <a:endParaRPr lang="es-MX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A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190820</a:t>
                      </a:r>
                      <a:endParaRPr lang="es-MX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Rehabilitación de red de agua potable en calle Nicolás Bravo</a:t>
                      </a:r>
                      <a:endParaRPr lang="es-MX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Col. Centro</a:t>
                      </a:r>
                      <a:endParaRPr lang="es-MX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2,500,000.00</a:t>
                      </a:r>
                      <a:endParaRPr lang="es-MX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2,000,000.00</a:t>
                      </a:r>
                      <a:endParaRPr lang="es-MX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500,000.00</a:t>
                      </a:r>
                      <a:endParaRPr lang="es-MX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263009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Rehabilitación de  drenaje sanitario en avenida Constituyentes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Col. Vista alegre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4,000,000.00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4,000,000.00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263161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Rehabilitación de drenaje pluvial en calle Fragata Zaragoza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Fracc. Costa azul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359,662.00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359,662.00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263164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Construcción de sanitarios en escuela primaria  Vicente Guerrero Saldaña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Col. La sabana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600,000.00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600,000.00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263144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Mantenimiento de aulas en esc. Sec. Tec.67 sor Juana Inés de la Cruz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Col. Ampl. San isidro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350,000.00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350,000.00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263154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Construcción de techado en tele bachillerato en poblado Amatepec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Pob. Amatepec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1,100,000.00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1,100,000.00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263057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Rehabilitación de red de energía eléctrica en av. Constituyentes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Col. Vista alegre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2,000,000.00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2,000,000.00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182550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Pavimentación de andador las Cruces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Col. Vicente guerrero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385,000.00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310,000.00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75,000.00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219120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Pavimentación de calle Monte Albán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Fracc. Hornos Insurgentes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2,499,999.42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1,999,999.42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500,000.00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263168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Pavimentación de calle Juan de Dios Bonilla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Pob. Vista hermosa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1,000,000.00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1,000,000.00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263174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Pavimentación de calle Tiburón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Col. Vista hermosa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800,000.00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800,000.00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189948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Rehabilitación de calle Zaragoza de calle Aldama a calle Nicolás Bravo col. Centro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Acapulco de Juárez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6,157,546.49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5,157,546.49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1,000,000.00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21,752,207.91</a:t>
                      </a:r>
                    </a:p>
                  </a:txBody>
                  <a:tcPr marL="0" marR="0" marT="0" marB="0" anchor="ctr"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9,467,545.91</a:t>
                      </a:r>
                    </a:p>
                  </a:txBody>
                  <a:tcPr marL="0" marR="0" marT="0" marB="0" anchor="ctr">
                    <a:solidFill>
                      <a:srgbClr val="CC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12,284,662.00</a:t>
                      </a:r>
                    </a:p>
                  </a:txBody>
                  <a:tcPr marL="0" marR="0" marT="0" marB="0" anchor="ctr">
                    <a:solidFill>
                      <a:srgbClr val="CC9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3568" y="260648"/>
            <a:ext cx="646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Proyectos financiados con Rendimientos Financieros del FAIS 2020</a:t>
            </a:r>
          </a:p>
        </p:txBody>
      </p:sp>
    </p:spTree>
    <p:extLst>
      <p:ext uri="{BB962C8B-B14F-4D97-AF65-F5344CB8AC3E}">
        <p14:creationId xmlns:p14="http://schemas.microsoft.com/office/powerpoint/2010/main" val="286126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35831" t="1401" r="35819" b="8301"/>
          <a:stretch/>
        </p:blipFill>
        <p:spPr>
          <a:xfrm>
            <a:off x="0" y="484842"/>
            <a:ext cx="3456384" cy="637315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1521" y="116632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inicial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9"/>
          <a:stretch/>
        </p:blipFill>
        <p:spPr>
          <a:xfrm>
            <a:off x="5637799" y="462721"/>
            <a:ext cx="3506201" cy="637315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508104" y="11663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75856" y="2996952"/>
            <a:ext cx="2520280" cy="132343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T.P.   $703,352,286.00</a:t>
            </a:r>
          </a:p>
          <a:p>
            <a:pPr algn="r"/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R.F.   </a:t>
            </a:r>
            <a:r>
              <a:rPr lang="es-MX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+$12,284,662.00</a:t>
            </a:r>
          </a:p>
          <a:p>
            <a:pPr algn="r"/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TOT.  $715,636,948.00</a:t>
            </a:r>
          </a:p>
          <a:p>
            <a:pPr algn="r"/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6081896" cy="6853227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636364"/>
              </p:ext>
            </p:extLst>
          </p:nvPr>
        </p:nvGraphicFramePr>
        <p:xfrm>
          <a:off x="6372200" y="4149080"/>
          <a:ext cx="2483769" cy="247179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827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57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Área geográfica</a:t>
                      </a:r>
                      <a:endParaRPr lang="es-MX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900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Inversión</a:t>
                      </a:r>
                      <a:endParaRPr lang="es-MX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9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4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Inicial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Final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79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u="none" strike="noStrike" dirty="0">
                          <a:effectLst/>
                        </a:rPr>
                        <a:t>Municipio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u="none" strike="noStrike" dirty="0">
                          <a:effectLst/>
                        </a:rPr>
                        <a:t>668,184,671.70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u="none" strike="noStrike" dirty="0">
                          <a:effectLst/>
                        </a:rPr>
                        <a:t>680,469,333.70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79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u="none" strike="noStrike">
                          <a:effectLst/>
                        </a:rPr>
                        <a:t>100%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u="none" strike="noStrike" dirty="0">
                          <a:effectLst/>
                        </a:rPr>
                        <a:t>100%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>
                          <a:effectLst/>
                        </a:rPr>
                        <a:t>Urbana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</a:rPr>
                        <a:t>526,455,751.50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</a:rPr>
                        <a:t>509,125,597.41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286"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u="none" strike="noStrike">
                          <a:effectLst/>
                        </a:rPr>
                        <a:t> 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</a:rPr>
                        <a:t>79%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>
                          <a:effectLst/>
                        </a:rPr>
                        <a:t>75%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>
                          <a:effectLst/>
                        </a:rPr>
                        <a:t>Rural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>
                          <a:effectLst/>
                        </a:rPr>
                        <a:t>141,728,920.20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</a:rPr>
                        <a:t>171,343,736.29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286"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u="none" strike="noStrike">
                          <a:effectLst/>
                        </a:rPr>
                        <a:t> 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>
                          <a:effectLst/>
                        </a:rPr>
                        <a:t>21%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u="none" strike="noStrike" dirty="0">
                          <a:effectLst/>
                        </a:rPr>
                        <a:t>25%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56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30605" cy="657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3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7"/>
          <a:stretch/>
        </p:blipFill>
        <p:spPr>
          <a:xfrm>
            <a:off x="285651" y="404664"/>
            <a:ext cx="857269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807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5363</TotalTime>
  <Words>719</Words>
  <Application>Microsoft Office PowerPoint</Application>
  <PresentationFormat>Presentación en pantalla (4:3)</PresentationFormat>
  <Paragraphs>319</Paragraphs>
  <Slides>18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Planeacion</dc:creator>
  <cp:lastModifiedBy>Valentín Muñoz</cp:lastModifiedBy>
  <cp:revision>302</cp:revision>
  <cp:lastPrinted>2021-03-12T19:09:04Z</cp:lastPrinted>
  <dcterms:created xsi:type="dcterms:W3CDTF">2019-05-09T03:50:04Z</dcterms:created>
  <dcterms:modified xsi:type="dcterms:W3CDTF">2021-03-26T20:51:32Z</dcterms:modified>
</cp:coreProperties>
</file>